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23.png" ContentType="image/png"/>
  <Override PartName="/ppt/media/image22.png" ContentType="image/png"/>
  <Override PartName="/ppt/media/image21.png" ContentType="image/png"/>
  <Override PartName="/ppt/media/image4.png" ContentType="image/png"/>
  <Override PartName="/ppt/media/image27.png" ContentType="image/png"/>
  <Override PartName="/ppt/media/image28.png" ContentType="image/png"/>
  <Override PartName="/ppt/media/image5.png" ContentType="image/png"/>
  <Override PartName="/ppt/media/image29.jpeg" ContentType="image/jpeg"/>
  <Override PartName="/ppt/media/image30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9.png" ContentType="image/png"/>
  <Override PartName="/ppt/media/image3.png" ContentType="image/png"/>
  <Override PartName="/ppt/media/image26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32.jpeg" ContentType="image/jpeg"/>
  <Override PartName="/ppt/media/image17.png" ContentType="image/png"/>
  <Override PartName="/ppt/media/image18.png" ContentType="image/png"/>
  <Override PartName="/ppt/media/image20.png" ContentType="image/png"/>
  <Override PartName="/ppt/media/image19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0" descr="Take One.gif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pic>
        <p:nvPicPr>
          <p:cNvPr id="1" name="Picture 1" descr=""/>
          <p:cNvPicPr/>
          <p:nvPr/>
        </p:nvPicPr>
        <p:blipFill>
          <a:blip r:embed="rId3"/>
          <a:stretch/>
        </p:blipFill>
        <p:spPr>
          <a:xfrm>
            <a:off x="1672200" y="24120"/>
            <a:ext cx="964440" cy="964440"/>
          </a:xfrm>
          <a:prstGeom prst="rect">
            <a:avLst/>
          </a:prstGeom>
          <a:ln w="9360">
            <a:noFill/>
          </a:ln>
        </p:spPr>
      </p:pic>
      <p:pic>
        <p:nvPicPr>
          <p:cNvPr id="2" name="Picture 1" descr=""/>
          <p:cNvPicPr/>
          <p:nvPr/>
        </p:nvPicPr>
        <p:blipFill>
          <a:blip r:embed="rId4"/>
          <a:stretch/>
        </p:blipFill>
        <p:spPr>
          <a:xfrm>
            <a:off x="421200" y="39240"/>
            <a:ext cx="875520" cy="875520"/>
          </a:xfrm>
          <a:prstGeom prst="rect">
            <a:avLst/>
          </a:prstGeom>
          <a:ln w="9360">
            <a:noFill/>
          </a:ln>
        </p:spPr>
      </p:pic>
      <p:pic>
        <p:nvPicPr>
          <p:cNvPr id="3" name="Picture 2" descr=""/>
          <p:cNvPicPr/>
          <p:nvPr/>
        </p:nvPicPr>
        <p:blipFill>
          <a:blip r:embed="rId5"/>
          <a:stretch/>
        </p:blipFill>
        <p:spPr>
          <a:xfrm>
            <a:off x="3673080" y="37440"/>
            <a:ext cx="1634400" cy="986040"/>
          </a:xfrm>
          <a:prstGeom prst="rect">
            <a:avLst/>
          </a:prstGeom>
          <a:ln>
            <a:noFill/>
          </a:ln>
        </p:spPr>
      </p:pic>
      <p:pic>
        <p:nvPicPr>
          <p:cNvPr id="4" name="Picture 6" descr=""/>
          <p:cNvPicPr/>
          <p:nvPr/>
        </p:nvPicPr>
        <p:blipFill>
          <a:blip r:embed="rId6"/>
          <a:stretch/>
        </p:blipFill>
        <p:spPr>
          <a:xfrm>
            <a:off x="2876040" y="675360"/>
            <a:ext cx="3137040" cy="825120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"/>
          <p:cNvPicPr/>
          <p:nvPr/>
        </p:nvPicPr>
        <p:blipFill>
          <a:blip r:embed="rId7"/>
          <a:stretch/>
        </p:blipFill>
        <p:spPr>
          <a:xfrm>
            <a:off x="5820480" y="-236880"/>
            <a:ext cx="1607760" cy="160776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"/>
          <p:cNvPicPr/>
          <p:nvPr/>
        </p:nvPicPr>
        <p:blipFill>
          <a:blip r:embed="rId8"/>
          <a:stretch/>
        </p:blipFill>
        <p:spPr>
          <a:xfrm>
            <a:off x="7583400" y="27000"/>
            <a:ext cx="873720" cy="102816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0" descr="Take One.gif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pic>
        <p:nvPicPr>
          <p:cNvPr id="46" name="Picture 1" descr=""/>
          <p:cNvPicPr/>
          <p:nvPr/>
        </p:nvPicPr>
        <p:blipFill>
          <a:blip r:embed="rId3"/>
          <a:stretch/>
        </p:blipFill>
        <p:spPr>
          <a:xfrm>
            <a:off x="1672200" y="24120"/>
            <a:ext cx="964440" cy="964440"/>
          </a:xfrm>
          <a:prstGeom prst="rect">
            <a:avLst/>
          </a:prstGeom>
          <a:ln w="9360">
            <a:noFill/>
          </a:ln>
        </p:spPr>
      </p:pic>
      <p:pic>
        <p:nvPicPr>
          <p:cNvPr id="47" name="Picture 1" descr=""/>
          <p:cNvPicPr/>
          <p:nvPr/>
        </p:nvPicPr>
        <p:blipFill>
          <a:blip r:embed="rId4"/>
          <a:stretch/>
        </p:blipFill>
        <p:spPr>
          <a:xfrm>
            <a:off x="421200" y="39240"/>
            <a:ext cx="875520" cy="875520"/>
          </a:xfrm>
          <a:prstGeom prst="rect">
            <a:avLst/>
          </a:prstGeom>
          <a:ln w="9360">
            <a:noFill/>
          </a:ln>
        </p:spPr>
      </p:pic>
      <p:pic>
        <p:nvPicPr>
          <p:cNvPr id="48" name="Picture 2" descr=""/>
          <p:cNvPicPr/>
          <p:nvPr/>
        </p:nvPicPr>
        <p:blipFill>
          <a:blip r:embed="rId5"/>
          <a:stretch/>
        </p:blipFill>
        <p:spPr>
          <a:xfrm>
            <a:off x="3673080" y="37440"/>
            <a:ext cx="1634400" cy="986040"/>
          </a:xfrm>
          <a:prstGeom prst="rect">
            <a:avLst/>
          </a:prstGeom>
          <a:ln>
            <a:noFill/>
          </a:ln>
        </p:spPr>
      </p:pic>
      <p:pic>
        <p:nvPicPr>
          <p:cNvPr id="49" name="Picture 6" descr=""/>
          <p:cNvPicPr/>
          <p:nvPr/>
        </p:nvPicPr>
        <p:blipFill>
          <a:blip r:embed="rId6"/>
          <a:stretch/>
        </p:blipFill>
        <p:spPr>
          <a:xfrm>
            <a:off x="2876040" y="675360"/>
            <a:ext cx="3137040" cy="825120"/>
          </a:xfrm>
          <a:prstGeom prst="rect">
            <a:avLst/>
          </a:prstGeom>
          <a:ln>
            <a:noFill/>
          </a:ln>
        </p:spPr>
      </p:pic>
      <p:pic>
        <p:nvPicPr>
          <p:cNvPr id="50" name="Picture 4" descr=""/>
          <p:cNvPicPr/>
          <p:nvPr/>
        </p:nvPicPr>
        <p:blipFill>
          <a:blip r:embed="rId7"/>
          <a:stretch/>
        </p:blipFill>
        <p:spPr>
          <a:xfrm>
            <a:off x="5820480" y="-236880"/>
            <a:ext cx="1607760" cy="1607760"/>
          </a:xfrm>
          <a:prstGeom prst="rect">
            <a:avLst/>
          </a:prstGeom>
          <a:ln>
            <a:noFill/>
          </a:ln>
        </p:spPr>
      </p:pic>
      <p:pic>
        <p:nvPicPr>
          <p:cNvPr id="51" name="Picture 5" descr=""/>
          <p:cNvPicPr/>
          <p:nvPr/>
        </p:nvPicPr>
        <p:blipFill>
          <a:blip r:embed="rId8"/>
          <a:stretch/>
        </p:blipFill>
        <p:spPr>
          <a:xfrm>
            <a:off x="7583400" y="27000"/>
            <a:ext cx="873720" cy="1028160"/>
          </a:xfrm>
          <a:prstGeom prst="rect">
            <a:avLst/>
          </a:prstGeom>
          <a:ln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10" descr="Take One.gif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pic>
        <p:nvPicPr>
          <p:cNvPr id="91" name="Picture 1" descr=""/>
          <p:cNvPicPr/>
          <p:nvPr/>
        </p:nvPicPr>
        <p:blipFill>
          <a:blip r:embed="rId3"/>
          <a:stretch/>
        </p:blipFill>
        <p:spPr>
          <a:xfrm>
            <a:off x="1672200" y="24120"/>
            <a:ext cx="964440" cy="964440"/>
          </a:xfrm>
          <a:prstGeom prst="rect">
            <a:avLst/>
          </a:prstGeom>
          <a:ln w="9360">
            <a:noFill/>
          </a:ln>
        </p:spPr>
      </p:pic>
      <p:pic>
        <p:nvPicPr>
          <p:cNvPr id="92" name="Picture 1" descr=""/>
          <p:cNvPicPr/>
          <p:nvPr/>
        </p:nvPicPr>
        <p:blipFill>
          <a:blip r:embed="rId4"/>
          <a:stretch/>
        </p:blipFill>
        <p:spPr>
          <a:xfrm>
            <a:off x="421200" y="39240"/>
            <a:ext cx="875520" cy="875520"/>
          </a:xfrm>
          <a:prstGeom prst="rect">
            <a:avLst/>
          </a:prstGeom>
          <a:ln w="9360">
            <a:noFill/>
          </a:ln>
        </p:spPr>
      </p:pic>
      <p:pic>
        <p:nvPicPr>
          <p:cNvPr id="93" name="Picture 2" descr=""/>
          <p:cNvPicPr/>
          <p:nvPr/>
        </p:nvPicPr>
        <p:blipFill>
          <a:blip r:embed="rId5"/>
          <a:stretch/>
        </p:blipFill>
        <p:spPr>
          <a:xfrm>
            <a:off x="3673080" y="37440"/>
            <a:ext cx="1634400" cy="986040"/>
          </a:xfrm>
          <a:prstGeom prst="rect">
            <a:avLst/>
          </a:prstGeom>
          <a:ln>
            <a:noFill/>
          </a:ln>
        </p:spPr>
      </p:pic>
      <p:pic>
        <p:nvPicPr>
          <p:cNvPr id="94" name="Picture 6" descr=""/>
          <p:cNvPicPr/>
          <p:nvPr/>
        </p:nvPicPr>
        <p:blipFill>
          <a:blip r:embed="rId6"/>
          <a:stretch/>
        </p:blipFill>
        <p:spPr>
          <a:xfrm>
            <a:off x="2876040" y="675360"/>
            <a:ext cx="3137040" cy="825120"/>
          </a:xfrm>
          <a:prstGeom prst="rect">
            <a:avLst/>
          </a:prstGeom>
          <a:ln>
            <a:noFill/>
          </a:ln>
        </p:spPr>
      </p:pic>
      <p:pic>
        <p:nvPicPr>
          <p:cNvPr id="95" name="Picture 4" descr=""/>
          <p:cNvPicPr/>
          <p:nvPr/>
        </p:nvPicPr>
        <p:blipFill>
          <a:blip r:embed="rId7"/>
          <a:stretch/>
        </p:blipFill>
        <p:spPr>
          <a:xfrm>
            <a:off x="5820480" y="-236880"/>
            <a:ext cx="1607760" cy="1607760"/>
          </a:xfrm>
          <a:prstGeom prst="rect">
            <a:avLst/>
          </a:prstGeom>
          <a:ln>
            <a:noFill/>
          </a:ln>
        </p:spPr>
      </p:pic>
      <p:pic>
        <p:nvPicPr>
          <p:cNvPr id="96" name="Picture 5" descr=""/>
          <p:cNvPicPr/>
          <p:nvPr/>
        </p:nvPicPr>
        <p:blipFill>
          <a:blip r:embed="rId8"/>
          <a:stretch/>
        </p:blipFill>
        <p:spPr>
          <a:xfrm>
            <a:off x="7583400" y="27000"/>
            <a:ext cx="873720" cy="1028160"/>
          </a:xfrm>
          <a:prstGeom prst="rect">
            <a:avLst/>
          </a:prstGeom>
          <a:ln>
            <a:noFill/>
          </a:ln>
        </p:spPr>
      </p:pic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7440" cy="116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3575160" y="1371600"/>
            <a:ext cx="2493720" cy="5365080"/>
          </a:xfrm>
          <a:prstGeom prst="rect">
            <a:avLst/>
          </a:prstGeom>
        </p:spPr>
        <p:txBody>
          <a:bodyPr lIns="0" rIns="0" tIns="0" bIns="0">
            <a:normAutofit fontScale="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194160" y="1371600"/>
            <a:ext cx="2493720" cy="5365080"/>
          </a:xfrm>
          <a:prstGeom prst="rect">
            <a:avLst/>
          </a:prstGeom>
        </p:spPr>
        <p:txBody>
          <a:bodyPr lIns="0" rIns="0" tIns="0" bIns="0">
            <a:normAutofit fontScale="9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0" descr="Take One.gif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pic>
        <p:nvPicPr>
          <p:cNvPr id="137" name="Picture 1" descr=""/>
          <p:cNvPicPr/>
          <p:nvPr/>
        </p:nvPicPr>
        <p:blipFill>
          <a:blip r:embed="rId3"/>
          <a:stretch/>
        </p:blipFill>
        <p:spPr>
          <a:xfrm>
            <a:off x="1672200" y="24120"/>
            <a:ext cx="964440" cy="964440"/>
          </a:xfrm>
          <a:prstGeom prst="rect">
            <a:avLst/>
          </a:prstGeom>
          <a:ln w="9360">
            <a:noFill/>
          </a:ln>
        </p:spPr>
      </p:pic>
      <p:pic>
        <p:nvPicPr>
          <p:cNvPr id="138" name="Picture 1" descr=""/>
          <p:cNvPicPr/>
          <p:nvPr/>
        </p:nvPicPr>
        <p:blipFill>
          <a:blip r:embed="rId4"/>
          <a:stretch/>
        </p:blipFill>
        <p:spPr>
          <a:xfrm>
            <a:off x="421200" y="39240"/>
            <a:ext cx="875520" cy="875520"/>
          </a:xfrm>
          <a:prstGeom prst="rect">
            <a:avLst/>
          </a:prstGeom>
          <a:ln w="9360">
            <a:noFill/>
          </a:ln>
        </p:spPr>
      </p:pic>
      <p:pic>
        <p:nvPicPr>
          <p:cNvPr id="139" name="Picture 2" descr=""/>
          <p:cNvPicPr/>
          <p:nvPr/>
        </p:nvPicPr>
        <p:blipFill>
          <a:blip r:embed="rId5"/>
          <a:stretch/>
        </p:blipFill>
        <p:spPr>
          <a:xfrm>
            <a:off x="3673080" y="37440"/>
            <a:ext cx="1634400" cy="986040"/>
          </a:xfrm>
          <a:prstGeom prst="rect">
            <a:avLst/>
          </a:prstGeom>
          <a:ln>
            <a:noFill/>
          </a:ln>
        </p:spPr>
      </p:pic>
      <p:pic>
        <p:nvPicPr>
          <p:cNvPr id="140" name="Picture 6" descr=""/>
          <p:cNvPicPr/>
          <p:nvPr/>
        </p:nvPicPr>
        <p:blipFill>
          <a:blip r:embed="rId6"/>
          <a:stretch/>
        </p:blipFill>
        <p:spPr>
          <a:xfrm>
            <a:off x="2876040" y="675360"/>
            <a:ext cx="3137040" cy="825120"/>
          </a:xfrm>
          <a:prstGeom prst="rect">
            <a:avLst/>
          </a:prstGeom>
          <a:ln>
            <a:noFill/>
          </a:ln>
        </p:spPr>
      </p:pic>
      <p:pic>
        <p:nvPicPr>
          <p:cNvPr id="141" name="Picture 4" descr=""/>
          <p:cNvPicPr/>
          <p:nvPr/>
        </p:nvPicPr>
        <p:blipFill>
          <a:blip r:embed="rId7"/>
          <a:stretch/>
        </p:blipFill>
        <p:spPr>
          <a:xfrm>
            <a:off x="5820480" y="-236880"/>
            <a:ext cx="1607760" cy="1607760"/>
          </a:xfrm>
          <a:prstGeom prst="rect">
            <a:avLst/>
          </a:prstGeom>
          <a:ln>
            <a:noFill/>
          </a:ln>
        </p:spPr>
      </p:pic>
      <p:pic>
        <p:nvPicPr>
          <p:cNvPr id="142" name="Picture 5" descr=""/>
          <p:cNvPicPr/>
          <p:nvPr/>
        </p:nvPicPr>
        <p:blipFill>
          <a:blip r:embed="rId8"/>
          <a:stretch/>
        </p:blipFill>
        <p:spPr>
          <a:xfrm>
            <a:off x="7583400" y="27000"/>
            <a:ext cx="873720" cy="1028160"/>
          </a:xfrm>
          <a:prstGeom prst="rect">
            <a:avLst/>
          </a:prstGeom>
          <a:ln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181800" y="1386360"/>
            <a:ext cx="8779680" cy="17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 cap="all">
                <a:solidFill>
                  <a:srgbClr val="000000"/>
                </a:solidFill>
                <a:latin typeface="Times New Roman"/>
                <a:ea typeface="Times New Roman"/>
              </a:rPr>
              <a:t>GLOBAL ECONOMIC SHOCKS AND THEIR IMPACT ON FINANCIAL MARKETS VOLATILITY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373680" y="3138480"/>
            <a:ext cx="8258760" cy="34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mbria"/>
                <a:ea typeface="DejaVu Sans"/>
              </a:rPr>
              <a:t>Miloš Pjanić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University of Novi Sad, Faculty of Economics</a:t>
            </a:r>
            <a:r>
              <a:rPr b="0" lang="sr-Latn-R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 Subotica</a:t>
            </a: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, Republic of Serbia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sr-Latn-RS" sz="2400" spc="-1" strike="noStrike">
                <a:solidFill>
                  <a:srgbClr val="000000"/>
                </a:solidFill>
                <a:latin typeface="Cambria"/>
                <a:ea typeface="DejaVu Sans"/>
              </a:rPr>
              <a:t>Jelena Andrašić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University of Novi Sad, Faculty of Economics</a:t>
            </a:r>
            <a:r>
              <a:rPr b="0" lang="sr-Latn-R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 Subotica</a:t>
            </a: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, Republic of Serbia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01"/>
              </a:spcBef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sr-Latn-RS" sz="2400" spc="-1" strike="noStrike">
                <a:solidFill>
                  <a:srgbClr val="000000"/>
                </a:solidFill>
                <a:latin typeface="Cambria"/>
                <a:ea typeface="DejaVu Sans"/>
              </a:rPr>
              <a:t>Miloš Đaković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University of Novi Sad, Faculty of Economics</a:t>
            </a:r>
            <a:r>
              <a:rPr b="0" lang="sr-Latn-R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 Subotica</a:t>
            </a:r>
            <a:r>
              <a:rPr b="0" lang="en-US" sz="1800" spc="-1" strike="noStrike">
                <a:solidFill>
                  <a:srgbClr val="000000"/>
                </a:solidFill>
                <a:latin typeface="Cambria"/>
                <a:ea typeface="DejaVu Sans"/>
              </a:rPr>
              <a:t>, Republic of Serbia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118080" y="1676520"/>
            <a:ext cx="8868240" cy="68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i="1" lang="sr-Latn-R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Figure 1:</a:t>
            </a:r>
            <a:r>
              <a:rPr b="1" lang="sr-Latn-RS" sz="2000" spc="-1" strike="noStrike">
                <a:solidFill>
                  <a:srgbClr val="000000"/>
                </a:solidFill>
                <a:latin typeface="Times New Roman"/>
                <a:ea typeface="Aptos"/>
              </a:rPr>
              <a:t> </a:t>
            </a:r>
            <a:r>
              <a:rPr b="1" i="1" lang="sr-R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Volatility S&amp;P 500 index – movement of the VIX index between 2004 and 2014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84" name="Picture 3" descr="A graph of a stock market&#10;&#10;Description automatically generated"/>
          <p:cNvPicPr/>
          <p:nvPr/>
        </p:nvPicPr>
        <p:blipFill>
          <a:blip r:embed="rId1"/>
          <a:stretch/>
        </p:blipFill>
        <p:spPr>
          <a:xfrm>
            <a:off x="324360" y="2605680"/>
            <a:ext cx="8534160" cy="3881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157320" y="1523880"/>
            <a:ext cx="4207680" cy="91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GB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Figure 2: The value of the S&amp;P 500 index before, during and after the financial crisis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516240" y="2666880"/>
            <a:ext cx="3733200" cy="399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7" name="Picture 1" descr=""/>
          <p:cNvPicPr/>
          <p:nvPr/>
        </p:nvPicPr>
        <p:blipFill>
          <a:blip r:embed="rId1"/>
          <a:stretch/>
        </p:blipFill>
        <p:spPr>
          <a:xfrm>
            <a:off x="211320" y="2666880"/>
            <a:ext cx="4207680" cy="2961720"/>
          </a:xfrm>
          <a:prstGeom prst="rect">
            <a:avLst/>
          </a:prstGeom>
          <a:ln>
            <a:noFill/>
          </a:ln>
        </p:spPr>
      </p:pic>
      <p:pic>
        <p:nvPicPr>
          <p:cNvPr id="188" name="Picture 2" descr="A graph of a stock market&#10;&#10;Description automatically generated"/>
          <p:cNvPicPr/>
          <p:nvPr/>
        </p:nvPicPr>
        <p:blipFill>
          <a:blip r:embed="rId2"/>
          <a:stretch/>
        </p:blipFill>
        <p:spPr>
          <a:xfrm>
            <a:off x="4724280" y="2666880"/>
            <a:ext cx="4207680" cy="2961720"/>
          </a:xfrm>
          <a:prstGeom prst="rect">
            <a:avLst/>
          </a:prstGeom>
          <a:ln>
            <a:noFill/>
          </a:ln>
        </p:spPr>
      </p:pic>
      <p:sp>
        <p:nvSpPr>
          <p:cNvPr id="189" name="CustomShape 3"/>
          <p:cNvSpPr/>
          <p:nvPr/>
        </p:nvSpPr>
        <p:spPr>
          <a:xfrm>
            <a:off x="4572000" y="1523880"/>
            <a:ext cx="4207680" cy="81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i="1" lang="sr-Latn-RS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Figure 3: </a:t>
            </a:r>
            <a:r>
              <a:rPr b="1" i="1" lang="sr-RS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Volatility S&amp;P 500 index – movement of the VIX index between 2017 and 2024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663840" y="1927080"/>
            <a:ext cx="8057160" cy="52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i="1" lang="sr-Latn-R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Figure 4: </a:t>
            </a:r>
            <a:r>
              <a:rPr b="1" i="1" lang="sr-RS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S&amp;P 500 index – S&amp;P 500 index decline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2217240" y="5357880"/>
            <a:ext cx="4950360" cy="420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2" name="Picture 1" descr="A graph of stock market&#10;&#10;Description automatically generated"/>
          <p:cNvPicPr/>
          <p:nvPr/>
        </p:nvPicPr>
        <p:blipFill>
          <a:blip r:embed="rId1"/>
          <a:stretch/>
        </p:blipFill>
        <p:spPr>
          <a:xfrm>
            <a:off x="196560" y="2827440"/>
            <a:ext cx="8730720" cy="3877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EMC2018Template</Template>
  <TotalTime>121</TotalTime>
  <Application>LibreOffice/6.4.7.2$Linux_X86_64 LibreOffice_project/40$Build-2</Application>
  <Words>128</Words>
  <Paragraphs>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2019-06-14T07:35:29Z</dcterms:created>
  <dc:creator>Administrator</dc:creator>
  <dc:description/>
  <dc:language>en-US</dc:language>
  <cp:lastModifiedBy>Nslab00 00</cp:lastModifiedBy>
  <cp:lastPrinted>2006-10-31T13:20:16Z</cp:lastPrinted>
  <dcterms:modified xsi:type="dcterms:W3CDTF">2025-06-11T08:02:52Z</dcterms:modified>
  <cp:revision>18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</vt:i4>
  </property>
</Properties>
</file>